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7" r:id="rId2"/>
    <p:sldId id="341" r:id="rId3"/>
    <p:sldId id="342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45" r:id="rId12"/>
    <p:sldId id="346" r:id="rId13"/>
    <p:sldId id="347" r:id="rId14"/>
    <p:sldId id="348" r:id="rId15"/>
    <p:sldId id="356" r:id="rId16"/>
  </p:sldIdLst>
  <p:sldSz cx="9144000" cy="6858000" type="screen4x3"/>
  <p:notesSz cx="6669088" cy="97742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Гончаров Виктор Александрович" initials="ГВА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Количество объектов (всего): 81707 объектов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объектов (всего):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 w="25400">
              <a:solidFill>
                <a:schemeClr val="lt1"/>
              </a:solidFill>
            </a:ln>
            <a:effectLst/>
            <a:sp3d contourW="25400">
              <a:contourClr>
                <a:schemeClr val="lt1"/>
              </a:contourClr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Лифты</c:v>
                </c:pt>
                <c:pt idx="1">
                  <c:v>Подъемные платформы для инвалидов</c:v>
                </c:pt>
                <c:pt idx="2">
                  <c:v>Эскалаторы вне метрополитенов</c:v>
                </c:pt>
                <c:pt idx="3">
                  <c:v>Пассажирские конвейеры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78248</c:v>
                </c:pt>
                <c:pt idx="1">
                  <c:v>1917</c:v>
                </c:pt>
                <c:pt idx="2">
                  <c:v>1379</c:v>
                </c:pt>
                <c:pt idx="3">
                  <c:v>163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3968384"/>
        <c:axId val="174007040"/>
        <c:axId val="0"/>
      </c:bar3DChart>
      <c:catAx>
        <c:axId val="173968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4007040"/>
        <c:crosses val="autoZero"/>
        <c:auto val="1"/>
        <c:lblAlgn val="ctr"/>
        <c:lblOffset val="100"/>
        <c:noMultiLvlLbl val="0"/>
      </c:catAx>
      <c:valAx>
        <c:axId val="1740070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73968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>
          <a:latin typeface="+mn-lt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Количество  </a:t>
            </a:r>
            <a:r>
              <a:rPr lang="ru-RU" dirty="0" smtClean="0"/>
              <a:t>объектов по регионам  </a:t>
            </a:r>
            <a:r>
              <a:rPr lang="ru-RU" dirty="0"/>
              <a:t>(всего): 81707 </a:t>
            </a:r>
            <a:r>
              <a:rPr lang="ru-RU" dirty="0" smtClean="0"/>
              <a:t>объектов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лифтов по регионам:</c:v>
                </c:pt>
              </c:strCache>
            </c:strRef>
          </c:tx>
          <c:spPr>
            <a:solidFill>
              <a:srgbClr val="7030A0"/>
            </a:solidFill>
            <a:ln w="25400">
              <a:solidFill>
                <a:schemeClr val="lt1"/>
              </a:solidFill>
            </a:ln>
            <a:effectLst/>
            <a:sp3d contourW="25400">
              <a:contourClr>
                <a:schemeClr val="lt1"/>
              </a:contourClr>
            </a:sp3d>
          </c:spPr>
          <c:invertIfNegative val="0"/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Санкт-Петербург</c:v>
                </c:pt>
                <c:pt idx="1">
                  <c:v>Ленинградская область</c:v>
                </c:pt>
                <c:pt idx="2">
                  <c:v>Архангельская область</c:v>
                </c:pt>
                <c:pt idx="3">
                  <c:v>Вологодская область</c:v>
                </c:pt>
                <c:pt idx="4">
                  <c:v>Калининградская область</c:v>
                </c:pt>
                <c:pt idx="5">
                  <c:v>Республика Карелия</c:v>
                </c:pt>
                <c:pt idx="6">
                  <c:v>Мурманская область</c:v>
                </c:pt>
                <c:pt idx="7">
                  <c:v>Новгородская область</c:v>
                </c:pt>
                <c:pt idx="8">
                  <c:v>Псковская область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57903</c:v>
                </c:pt>
                <c:pt idx="1">
                  <c:v>7303</c:v>
                </c:pt>
                <c:pt idx="2">
                  <c:v>2976</c:v>
                </c:pt>
                <c:pt idx="3">
                  <c:v>3734</c:v>
                </c:pt>
                <c:pt idx="4">
                  <c:v>1776</c:v>
                </c:pt>
                <c:pt idx="5">
                  <c:v>1800</c:v>
                </c:pt>
                <c:pt idx="6">
                  <c:v>2724</c:v>
                </c:pt>
                <c:pt idx="7">
                  <c:v>1870</c:v>
                </c:pt>
                <c:pt idx="8">
                  <c:v>1621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5182592"/>
        <c:axId val="175184128"/>
        <c:axId val="0"/>
      </c:bar3DChart>
      <c:catAx>
        <c:axId val="175182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5184128"/>
        <c:crosses val="autoZero"/>
        <c:auto val="1"/>
        <c:lblAlgn val="ctr"/>
        <c:lblOffset val="100"/>
        <c:noMultiLvlLbl val="0"/>
      </c:catAx>
      <c:valAx>
        <c:axId val="1751841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75182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>
          <a:latin typeface="+mn-lt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Количество  лифтов (всего): 78248 лифтов</a:t>
            </a:r>
          </a:p>
        </c:rich>
      </c:tx>
      <c:layout>
        <c:manualLayout>
          <c:xMode val="edge"/>
          <c:yMode val="edge"/>
          <c:x val="0.30744481620964387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лифтов по регионам:</c:v>
                </c:pt>
              </c:strCache>
            </c:strRef>
          </c:tx>
          <c:spPr>
            <a:solidFill>
              <a:schemeClr val="accent1"/>
            </a:solidFill>
            <a:ln w="25400">
              <a:solidFill>
                <a:schemeClr val="lt1"/>
              </a:solidFill>
            </a:ln>
            <a:effectLst/>
            <a:sp3d contourW="25400">
              <a:contourClr>
                <a:schemeClr val="lt1"/>
              </a:contourClr>
            </a:sp3d>
          </c:spPr>
          <c:invertIfNegative val="0"/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Санкт-Петербург</c:v>
                </c:pt>
                <c:pt idx="1">
                  <c:v>Ленинградская область</c:v>
                </c:pt>
                <c:pt idx="2">
                  <c:v>Архангельская область</c:v>
                </c:pt>
                <c:pt idx="3">
                  <c:v>Вологодская область</c:v>
                </c:pt>
                <c:pt idx="4">
                  <c:v>Калининградская область</c:v>
                </c:pt>
                <c:pt idx="5">
                  <c:v>Республика Карелия</c:v>
                </c:pt>
                <c:pt idx="6">
                  <c:v>Мурманская область</c:v>
                </c:pt>
                <c:pt idx="7">
                  <c:v>Новгородская область</c:v>
                </c:pt>
                <c:pt idx="8">
                  <c:v>Псковская область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55254</c:v>
                </c:pt>
                <c:pt idx="1">
                  <c:v>6981</c:v>
                </c:pt>
                <c:pt idx="2">
                  <c:v>2922</c:v>
                </c:pt>
                <c:pt idx="3">
                  <c:v>3640</c:v>
                </c:pt>
                <c:pt idx="4">
                  <c:v>1714</c:v>
                </c:pt>
                <c:pt idx="5">
                  <c:v>1736</c:v>
                </c:pt>
                <c:pt idx="6">
                  <c:v>2680</c:v>
                </c:pt>
                <c:pt idx="7">
                  <c:v>1808</c:v>
                </c:pt>
                <c:pt idx="8">
                  <c:v>1513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7492864"/>
        <c:axId val="147494400"/>
        <c:axId val="0"/>
      </c:bar3DChart>
      <c:catAx>
        <c:axId val="147492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7494400"/>
        <c:crosses val="autoZero"/>
        <c:auto val="1"/>
        <c:lblAlgn val="ctr"/>
        <c:lblOffset val="100"/>
        <c:noMultiLvlLbl val="0"/>
      </c:catAx>
      <c:valAx>
        <c:axId val="1474944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47492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>
          <a:latin typeface="+mn-lt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Количество </a:t>
            </a:r>
            <a:r>
              <a:rPr lang="ru-RU" sz="1800" dirty="0" smtClean="0"/>
              <a:t> пассажирских конвейеров (всего): 163 </a:t>
            </a:r>
            <a:r>
              <a:rPr lang="ru-RU" sz="1800" b="1" i="0" u="none" strike="noStrike" baseline="0" dirty="0" smtClean="0">
                <a:effectLst/>
              </a:rPr>
              <a:t>пассажирских конвейера</a:t>
            </a:r>
            <a:endParaRPr lang="ru-RU" sz="18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5680196315917163E-2"/>
          <c:y val="0.17976055391571807"/>
          <c:w val="0.89982828487404998"/>
          <c:h val="0.396203794660055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лифтов по регионам:</c:v>
                </c:pt>
              </c:strCache>
            </c:strRef>
          </c:tx>
          <c:spPr>
            <a:solidFill>
              <a:srgbClr val="00B050"/>
            </a:solidFill>
            <a:ln w="25400">
              <a:solidFill>
                <a:schemeClr val="lt1"/>
              </a:solidFill>
            </a:ln>
            <a:effectLst/>
            <a:sp3d contourW="25400">
              <a:contourClr>
                <a:schemeClr val="lt1"/>
              </a:contourClr>
            </a:sp3d>
          </c:spPr>
          <c:invertIfNegative val="0"/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Санкт-Петербург</c:v>
                </c:pt>
                <c:pt idx="1">
                  <c:v>Ленинградская область</c:v>
                </c:pt>
                <c:pt idx="2">
                  <c:v>Архангельская область</c:v>
                </c:pt>
                <c:pt idx="3">
                  <c:v>Вологодская область</c:v>
                </c:pt>
                <c:pt idx="4">
                  <c:v>Калининградская область</c:v>
                </c:pt>
                <c:pt idx="5">
                  <c:v>Республика Карелия</c:v>
                </c:pt>
                <c:pt idx="6">
                  <c:v>Мурманская область</c:v>
                </c:pt>
                <c:pt idx="7">
                  <c:v>Новгородская область</c:v>
                </c:pt>
                <c:pt idx="8">
                  <c:v>Псковская область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96</c:v>
                </c:pt>
                <c:pt idx="1">
                  <c:v>13</c:v>
                </c:pt>
                <c:pt idx="2">
                  <c:v>4</c:v>
                </c:pt>
                <c:pt idx="3">
                  <c:v>2</c:v>
                </c:pt>
                <c:pt idx="4">
                  <c:v>3</c:v>
                </c:pt>
                <c:pt idx="5">
                  <c:v>6</c:v>
                </c:pt>
                <c:pt idx="6">
                  <c:v>28</c:v>
                </c:pt>
                <c:pt idx="7">
                  <c:v>4</c:v>
                </c:pt>
                <c:pt idx="8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3667840"/>
        <c:axId val="173669376"/>
        <c:axId val="0"/>
      </c:bar3DChart>
      <c:catAx>
        <c:axId val="173667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669376"/>
        <c:crosses val="autoZero"/>
        <c:auto val="1"/>
        <c:lblAlgn val="ctr"/>
        <c:lblOffset val="100"/>
        <c:noMultiLvlLbl val="0"/>
      </c:catAx>
      <c:valAx>
        <c:axId val="1736693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73667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+mn-lt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Количество </a:t>
            </a:r>
            <a:r>
              <a:rPr lang="ru-RU" sz="1800" dirty="0" smtClean="0"/>
              <a:t> подъемных платформ для инвалидов (всего): 1917 </a:t>
            </a:r>
            <a:r>
              <a:rPr lang="ru-RU" sz="1800" b="1" i="0" u="none" strike="noStrike" baseline="0" dirty="0" smtClean="0">
                <a:effectLst/>
              </a:rPr>
              <a:t>подъемных платформ для инвалидов</a:t>
            </a:r>
            <a:endParaRPr lang="ru-RU" sz="18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429785064910111E-2"/>
          <c:y val="0.17576559452145529"/>
          <c:w val="0.91507304199841233"/>
          <c:h val="0.4326798495033027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лифтов по регионам:</c:v>
                </c:pt>
              </c:strCache>
            </c:strRef>
          </c:tx>
          <c:spPr>
            <a:solidFill>
              <a:srgbClr val="FFFF00"/>
            </a:solidFill>
            <a:ln w="25400">
              <a:solidFill>
                <a:schemeClr val="lt1"/>
              </a:solidFill>
            </a:ln>
            <a:effectLst/>
            <a:sp3d contourW="25400">
              <a:contourClr>
                <a:schemeClr val="lt1"/>
              </a:contourClr>
            </a:sp3d>
          </c:spPr>
          <c:invertIfNegative val="0"/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Санкт-Петербург</c:v>
                </c:pt>
                <c:pt idx="1">
                  <c:v>Ленинградская область</c:v>
                </c:pt>
                <c:pt idx="2">
                  <c:v>Архангельская область</c:v>
                </c:pt>
                <c:pt idx="3">
                  <c:v>Вологодская область</c:v>
                </c:pt>
                <c:pt idx="4">
                  <c:v>Калининградская область</c:v>
                </c:pt>
                <c:pt idx="5">
                  <c:v>Республика Карелия</c:v>
                </c:pt>
                <c:pt idx="6">
                  <c:v>Мурманская область</c:v>
                </c:pt>
                <c:pt idx="7">
                  <c:v>Новгородская область</c:v>
                </c:pt>
                <c:pt idx="8">
                  <c:v>Псковская область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1478</c:v>
                </c:pt>
                <c:pt idx="1">
                  <c:v>247</c:v>
                </c:pt>
                <c:pt idx="2">
                  <c:v>12</c:v>
                </c:pt>
                <c:pt idx="3">
                  <c:v>35</c:v>
                </c:pt>
                <c:pt idx="4">
                  <c:v>27</c:v>
                </c:pt>
                <c:pt idx="5">
                  <c:v>4</c:v>
                </c:pt>
                <c:pt idx="6">
                  <c:v>16</c:v>
                </c:pt>
                <c:pt idx="7">
                  <c:v>32</c:v>
                </c:pt>
                <c:pt idx="8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7328000"/>
        <c:axId val="147333888"/>
        <c:axId val="0"/>
      </c:bar3DChart>
      <c:catAx>
        <c:axId val="147328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7333888"/>
        <c:crosses val="autoZero"/>
        <c:auto val="1"/>
        <c:lblAlgn val="ctr"/>
        <c:lblOffset val="100"/>
        <c:noMultiLvlLbl val="0"/>
      </c:catAx>
      <c:valAx>
        <c:axId val="1473338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47328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+mn-lt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Количество  эскалаторов вне метрополитенов (всего): 1379 эскалаторов вне метрополитенов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150382415692068E-2"/>
          <c:y val="0.19333362004303176"/>
          <c:w val="0.91507304199841233"/>
          <c:h val="0.4221315471613253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лифтов по регионам:</c:v>
                </c:pt>
              </c:strCache>
            </c:strRef>
          </c:tx>
          <c:spPr>
            <a:solidFill>
              <a:srgbClr val="FF0000"/>
            </a:solidFill>
            <a:ln w="25400">
              <a:solidFill>
                <a:schemeClr val="lt1"/>
              </a:solidFill>
            </a:ln>
            <a:effectLst/>
            <a:sp3d contourW="25400">
              <a:contourClr>
                <a:schemeClr val="lt1"/>
              </a:contourClr>
            </a:sp3d>
          </c:spPr>
          <c:invertIfNegative val="0"/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Санкт-Петербург</c:v>
                </c:pt>
                <c:pt idx="1">
                  <c:v>Ленинградская область</c:v>
                </c:pt>
                <c:pt idx="2">
                  <c:v>Архангельская область</c:v>
                </c:pt>
                <c:pt idx="3">
                  <c:v>Вологодская область</c:v>
                </c:pt>
                <c:pt idx="4">
                  <c:v>Калининградская область</c:v>
                </c:pt>
                <c:pt idx="5">
                  <c:v>Республика Карелия</c:v>
                </c:pt>
                <c:pt idx="6">
                  <c:v>Мурманская область</c:v>
                </c:pt>
                <c:pt idx="7">
                  <c:v>Новгородская область</c:v>
                </c:pt>
                <c:pt idx="8">
                  <c:v>Псковская область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1075</c:v>
                </c:pt>
                <c:pt idx="1">
                  <c:v>62</c:v>
                </c:pt>
                <c:pt idx="2">
                  <c:v>38</c:v>
                </c:pt>
                <c:pt idx="3">
                  <c:v>57</c:v>
                </c:pt>
                <c:pt idx="4">
                  <c:v>32</c:v>
                </c:pt>
                <c:pt idx="5">
                  <c:v>54</c:v>
                </c:pt>
                <c:pt idx="6">
                  <c:v>0</c:v>
                </c:pt>
                <c:pt idx="7">
                  <c:v>26</c:v>
                </c:pt>
                <c:pt idx="8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027328"/>
        <c:axId val="5042176"/>
        <c:axId val="0"/>
      </c:bar3DChart>
      <c:catAx>
        <c:axId val="5027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042176"/>
        <c:crosses val="autoZero"/>
        <c:auto val="1"/>
        <c:lblAlgn val="ctr"/>
        <c:lblOffset val="100"/>
        <c:noMultiLvlLbl val="0"/>
      </c:catAx>
      <c:valAx>
        <c:axId val="50421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5027328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>
          <a:latin typeface="+mn-lt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890664" cy="488791"/>
          </a:xfrm>
          <a:prstGeom prst="rect">
            <a:avLst/>
          </a:prstGeom>
        </p:spPr>
        <p:txBody>
          <a:bodyPr vert="horz" lIns="90178" tIns="45089" rIns="90178" bIns="45089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6868" y="1"/>
            <a:ext cx="2890664" cy="488791"/>
          </a:xfrm>
          <a:prstGeom prst="rect">
            <a:avLst/>
          </a:prstGeom>
        </p:spPr>
        <p:txBody>
          <a:bodyPr vert="horz" lIns="90178" tIns="45089" rIns="90178" bIns="45089" rtlCol="0"/>
          <a:lstStyle>
            <a:lvl1pPr algn="r">
              <a:defRPr sz="1100"/>
            </a:lvl1pPr>
          </a:lstStyle>
          <a:p>
            <a:fld id="{35FFFB1F-79CC-44C5-B7F5-3A9FDEC66893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283876"/>
            <a:ext cx="2890664" cy="488790"/>
          </a:xfrm>
          <a:prstGeom prst="rect">
            <a:avLst/>
          </a:prstGeom>
        </p:spPr>
        <p:txBody>
          <a:bodyPr vert="horz" lIns="90178" tIns="45089" rIns="90178" bIns="45089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6868" y="9283876"/>
            <a:ext cx="2890664" cy="488790"/>
          </a:xfrm>
          <a:prstGeom prst="rect">
            <a:avLst/>
          </a:prstGeom>
        </p:spPr>
        <p:txBody>
          <a:bodyPr vert="horz" lIns="90178" tIns="45089" rIns="90178" bIns="45089" rtlCol="0" anchor="b"/>
          <a:lstStyle>
            <a:lvl1pPr algn="r">
              <a:defRPr sz="1100"/>
            </a:lvl1pPr>
          </a:lstStyle>
          <a:p>
            <a:fld id="{F55F4DB3-C987-4BD4-875C-3B38C73857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106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890664" cy="488791"/>
          </a:xfrm>
          <a:prstGeom prst="rect">
            <a:avLst/>
          </a:prstGeom>
        </p:spPr>
        <p:txBody>
          <a:bodyPr vert="horz" lIns="90178" tIns="45089" rIns="90178" bIns="45089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6868" y="1"/>
            <a:ext cx="2890664" cy="488791"/>
          </a:xfrm>
          <a:prstGeom prst="rect">
            <a:avLst/>
          </a:prstGeom>
        </p:spPr>
        <p:txBody>
          <a:bodyPr vert="horz" lIns="90178" tIns="45089" rIns="90178" bIns="45089" rtlCol="0"/>
          <a:lstStyle>
            <a:lvl1pPr algn="r">
              <a:defRPr sz="1100"/>
            </a:lvl1pPr>
          </a:lstStyle>
          <a:p>
            <a:fld id="{F6EE2975-3A49-4B55-95F0-3874B6F44E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2175" y="733425"/>
            <a:ext cx="4884738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78" tIns="45089" rIns="90178" bIns="450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599" y="4642724"/>
            <a:ext cx="5335893" cy="4399115"/>
          </a:xfrm>
          <a:prstGeom prst="rect">
            <a:avLst/>
          </a:prstGeom>
        </p:spPr>
        <p:txBody>
          <a:bodyPr vert="horz" lIns="90178" tIns="45089" rIns="90178" bIns="4508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283876"/>
            <a:ext cx="2890664" cy="488790"/>
          </a:xfrm>
          <a:prstGeom prst="rect">
            <a:avLst/>
          </a:prstGeom>
        </p:spPr>
        <p:txBody>
          <a:bodyPr vert="horz" lIns="90178" tIns="45089" rIns="90178" bIns="45089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6868" y="9283876"/>
            <a:ext cx="2890664" cy="488790"/>
          </a:xfrm>
          <a:prstGeom prst="rect">
            <a:avLst/>
          </a:prstGeom>
        </p:spPr>
        <p:txBody>
          <a:bodyPr vert="horz" lIns="90178" tIns="45089" rIns="90178" bIns="45089" rtlCol="0" anchor="b"/>
          <a:lstStyle>
            <a:lvl1pPr algn="r">
              <a:defRPr sz="1100"/>
            </a:lvl1pPr>
          </a:lstStyle>
          <a:p>
            <a:fld id="{E6E50868-E48F-4C97-9454-7C791E8A42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853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D4ED3DE7-EBD2-428E-97A2-FB3390C05807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CFD58BEE-5225-4055-A571-B0E7545405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97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29874087-2B13-409D-A053-F94EAC981145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1762A1F7-1E70-4808-A017-24BED303C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32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49DF5CAE-FF43-4BE9-84CE-202D3091D790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C4864517-F813-4A71-BBBD-62D137714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3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4882ADDE-6DBE-4F21-9BD7-E0A0151BC925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8B632D75-0C0E-4DCD-93EA-F60136CB1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86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56C0CA80-53DB-4490-BC06-D11E79071FBE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3BCFA49E-A023-4C6E-A019-D942D5878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58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0A8DE75F-5EEB-4923-A9BA-1E8149536DE1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4EA63FD4-60FD-4EB9-B149-12270BE09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1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6FACA9C2-AC16-435C-93B9-AD789A813A5B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13D5A0A0-FAF6-4CF9-A201-635FE8E8D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49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6FD2580B-36D3-4F19-8748-3F298794F990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FD3D739D-A030-4268-B252-9BBD10CB5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94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4587601B-5ED9-43BC-8CB9-793E1D7E5951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7F02BBA1-0DBC-43A2-AF86-DF94E3280C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28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B3EE4BFF-E76F-4D77-AC04-F03FBB43E7ED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C734F696-F67D-4F9A-8B9F-9E9BDB573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62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FDB0453E-1CF8-407B-9ADC-0187017B761B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fld id="{23C45C49-E0D5-4F05-853E-FF96E9354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46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52C20FDE-CF09-44ED-8AB0-D6774AE668FC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6D581038-2DDB-436D-882B-A3FD432CE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60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36512" y="-68328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1942053"/>
            <a:ext cx="8532948" cy="2262158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 algn="ctr">
              <a:lnSpc>
                <a:spcPct val="120000"/>
              </a:lnSpc>
              <a:tabLst>
                <a:tab pos="368300" algn="l"/>
                <a:tab pos="406400" algn="l"/>
              </a:tabLst>
              <a:defRPr/>
            </a:pPr>
            <a:r>
              <a:rPr lang="en-US" altLang="zh-CN" b="1" dirty="0">
                <a:solidFill>
                  <a:prstClr val="black"/>
                </a:solidFill>
                <a:cs typeface="Arial" charset="0"/>
              </a:rPr>
              <a:t>	</a:t>
            </a:r>
            <a:r>
              <a:rPr lang="ru-RU" altLang="zh-CN" sz="2400" b="1" dirty="0" smtClean="0">
                <a:solidFill>
                  <a:prstClr val="black"/>
                </a:solidFill>
                <a:cs typeface="Arial" charset="0"/>
              </a:rPr>
              <a:t>Требования </a:t>
            </a:r>
            <a:r>
              <a:rPr lang="ru-RU" altLang="zh-CN" sz="2400" b="1" dirty="0">
                <a:solidFill>
                  <a:prstClr val="black"/>
                </a:solidFill>
                <a:cs typeface="Arial" charset="0"/>
              </a:rPr>
              <a:t>в области безопасного использования и содержания лифтов, подъемных платформ для инвалидов, пассажирских конвейеров (движущихся пешеходных дорожек), эскалаторов, за исключением эскалаторов в метрополитенах. Новое в </a:t>
            </a:r>
            <a:r>
              <a:rPr lang="ru-RU" altLang="zh-CN" sz="2400" b="1" dirty="0" smtClean="0">
                <a:solidFill>
                  <a:prstClr val="black"/>
                </a:solidFill>
                <a:cs typeface="Arial" charset="0"/>
              </a:rPr>
              <a:t>законодательстве.</a:t>
            </a:r>
            <a:endParaRPr lang="ru-RU" altLang="zh-CN" sz="2400" b="1" dirty="0">
              <a:solidFill>
                <a:prstClr val="black"/>
              </a:solidFill>
              <a:cs typeface="Arial" charset="0"/>
            </a:endParaRPr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31540" y="5302134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/>
              <a:t>Докладчик: начальник отдела по надзору за подъемными сооружениями Северо-Западного управления </a:t>
            </a:r>
            <a:r>
              <a:rPr lang="ru-RU" b="1" dirty="0" err="1" smtClean="0"/>
              <a:t>Ростехнадзора</a:t>
            </a:r>
            <a:r>
              <a:rPr lang="ru-RU" b="1" dirty="0" smtClean="0"/>
              <a:t> Кирьянов В.И.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9045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44444" y="0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036569"/>
              </p:ext>
            </p:extLst>
          </p:nvPr>
        </p:nvGraphicFramePr>
        <p:xfrm>
          <a:off x="107504" y="2247981"/>
          <a:ext cx="8856983" cy="37925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2128"/>
                <a:gridCol w="869216"/>
                <a:gridCol w="672683"/>
                <a:gridCol w="821068"/>
                <a:gridCol w="791391"/>
                <a:gridCol w="725441"/>
                <a:gridCol w="936479"/>
                <a:gridCol w="672683"/>
                <a:gridCol w="712252"/>
                <a:gridCol w="817771"/>
                <a:gridCol w="685871"/>
              </a:tblGrid>
              <a:tr h="74984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Северо-Западное управление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Санкт-Петербург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Ленинградская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Архангельская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Вологодская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Калининградская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Республика Карелия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Мурманская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Новгородская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Псковская область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15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Лифты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2336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1770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98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78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115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72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99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41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Пассажирские конвейеры (движущиеся пешеходные дорожки)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498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Подъемные платформы для инвалидов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46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498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Эскалаторы вне метрополитенов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99" marR="9199" marT="9199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3508" y="1656867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Количество объектов, введенных в эксплуатацию в 2022 году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3395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36512" y="-81976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6992" y="1942053"/>
            <a:ext cx="8342064" cy="3647152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r>
              <a:rPr lang="ru-RU" b="1" dirty="0"/>
              <a:t>К основным нарушениям, выявленным при проведении контрольных осмотров и препятствующие вводу в эксплуатацию, относятся</a:t>
            </a:r>
            <a:r>
              <a:rPr lang="ru-RU" b="1" dirty="0" smtClean="0"/>
              <a:t>:</a:t>
            </a:r>
          </a:p>
          <a:p>
            <a:endParaRPr lang="ru-RU" b="1" dirty="0"/>
          </a:p>
          <a:p>
            <a:pPr marL="285750" indent="-285750">
              <a:buFontTx/>
              <a:buChar char="-"/>
            </a:pPr>
            <a:r>
              <a:rPr lang="ru-RU" b="1" dirty="0" smtClean="0"/>
              <a:t>в </a:t>
            </a:r>
            <a:r>
              <a:rPr lang="ru-RU" b="1" dirty="0"/>
              <a:t>полном объеме не устраняются дефекты, выявленные аккредитованной испытательной лабораторией (центром) при проведении технического освидетельствования лифта и указанные в акте выявленных несоответствий лифта</a:t>
            </a:r>
            <a:r>
              <a:rPr lang="ru-RU" b="1" dirty="0" smtClean="0"/>
              <a:t>;</a:t>
            </a:r>
          </a:p>
          <a:p>
            <a:pPr marL="285750" indent="-285750">
              <a:buFontTx/>
              <a:buChar char="-"/>
            </a:pPr>
            <a:endParaRPr lang="ru-RU" b="1" dirty="0"/>
          </a:p>
          <a:p>
            <a:pPr marL="285750" indent="-285750">
              <a:buFontTx/>
              <a:buChar char="-"/>
            </a:pPr>
            <a:r>
              <a:rPr lang="ru-RU" b="1" dirty="0" smtClean="0"/>
              <a:t>отсутствие </a:t>
            </a:r>
            <a:r>
              <a:rPr lang="ru-RU" b="1" dirty="0"/>
              <a:t>у владельца квалифицированного персонала - лиц, ответственных за организацию эксплуатации объекта, диспетчеров, </a:t>
            </a:r>
            <a:r>
              <a:rPr lang="ru-RU" b="1" dirty="0" smtClean="0"/>
              <a:t>операторов; </a:t>
            </a:r>
          </a:p>
          <a:p>
            <a:pPr marL="285750" indent="-285750">
              <a:buFontTx/>
              <a:buChar char="-"/>
            </a:pPr>
            <a:endParaRPr lang="ru-RU" b="1" dirty="0"/>
          </a:p>
          <a:p>
            <a:pPr marL="285750" indent="-285750">
              <a:buFontTx/>
              <a:buChar char="-"/>
            </a:pPr>
            <a:r>
              <a:rPr lang="ru-RU" b="1" dirty="0" smtClean="0"/>
              <a:t>не </a:t>
            </a:r>
            <a:r>
              <a:rPr lang="ru-RU" b="1" dirty="0"/>
              <a:t>обеспечивается контроль за работой объекта, а также не организованы обслуживание и ремонт системы диспетчерского (операторского) контроля.</a:t>
            </a:r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0472" y="1519741"/>
            <a:ext cx="843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948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36512" y="-81976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64456" y="1704407"/>
            <a:ext cx="8342064" cy="3093154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 algn="just"/>
            <a:r>
              <a:rPr lang="ru-RU" b="1" dirty="0"/>
              <a:t>Проблемным вопросом остается приведение лифтов на соответствие требованиям  Технического регламента Таможенного союза «Безопасность лифтов» до 15 февраля 2025 года. </a:t>
            </a:r>
            <a:endParaRPr lang="ru-RU" b="1" dirty="0" smtClean="0"/>
          </a:p>
          <a:p>
            <a:endParaRPr lang="ru-RU" b="1" dirty="0"/>
          </a:p>
          <a:p>
            <a:pPr algn="just"/>
            <a:r>
              <a:rPr lang="ru-RU" dirty="0"/>
              <a:t>В соответствии с пунктом 5.5 статьи 6 технического регламента Таможенного союза «Безопасность лифтов», а также с учетом Решения Совета Евразийской экономической комиссии от 19 декабря 2019 года № 112, не позднее 15 февраля 2025 года все лифты, отработавшие назначенный срок службы, должны быть приведены в соответствие с требованиями Технического регламента путем проведения их замены или модернизации</a:t>
            </a:r>
            <a:r>
              <a:rPr lang="ru-RU" dirty="0" smtClean="0"/>
              <a:t>.</a:t>
            </a:r>
          </a:p>
          <a:p>
            <a:endParaRPr lang="ru-RU" b="1" dirty="0"/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0472" y="1519741"/>
            <a:ext cx="843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27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36512" y="-81976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30776" y="2280665"/>
            <a:ext cx="8342064" cy="2539157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endParaRPr lang="ru-RU" b="1" dirty="0"/>
          </a:p>
          <a:p>
            <a:pPr algn="just"/>
            <a:r>
              <a:rPr lang="ru-RU" b="1" dirty="0"/>
              <a:t>В Санкт-Петербурге на учет в Северо-Западном управлении </a:t>
            </a:r>
            <a:r>
              <a:rPr lang="ru-RU" b="1" dirty="0" err="1"/>
              <a:t>Ростехнадзора</a:t>
            </a:r>
            <a:r>
              <a:rPr lang="ru-RU" b="1" dirty="0"/>
              <a:t> поставлено 55254 лифтов, из которых по состоянию на начало 2023 года 8350 отработали назначенный срок службы (25 лет со дня ввода лифта в эксплуатацию</a:t>
            </a:r>
            <a:r>
              <a:rPr lang="ru-RU" b="1" dirty="0" smtClean="0"/>
              <a:t>).</a:t>
            </a:r>
          </a:p>
          <a:p>
            <a:pPr algn="just"/>
            <a:endParaRPr lang="ru-RU" b="1" dirty="0"/>
          </a:p>
          <a:p>
            <a:pPr algn="just"/>
            <a:endParaRPr lang="ru-RU" b="1" dirty="0" smtClean="0"/>
          </a:p>
          <a:p>
            <a:pPr algn="just"/>
            <a:r>
              <a:rPr lang="ru-RU" b="1" dirty="0"/>
              <a:t> По Ленинградской области это показатель лучше, из 6981 находящихся на учете лифтов по состоянию на начало 2023 года 270 отработали назначенный срок службы (25 лет со дня ввода лифта в эксплуатацию).</a:t>
            </a:r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0472" y="1519741"/>
            <a:ext cx="843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945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36512" y="-81976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06400" y="1576909"/>
            <a:ext cx="8342064" cy="4201150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 algn="just"/>
            <a:r>
              <a:rPr lang="ru-RU" b="1" u="sng" dirty="0" smtClean="0"/>
              <a:t>Новое </a:t>
            </a:r>
            <a:r>
              <a:rPr lang="ru-RU" b="1" u="sng" dirty="0"/>
              <a:t>в </a:t>
            </a:r>
            <a:r>
              <a:rPr lang="ru-RU" b="1" u="sng" dirty="0" smtClean="0"/>
              <a:t>законодательстве: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/>
              <a:t>В связи с принятием постановления Правительства Российской Федерации от 30 ноября 2022 г. № 2166 «О внесении изменений в Правила организации безопасного использования и содержания лифтов, подъемных платформ для инвалидов, пассажирских конвейеров (движущихся пешеходных дорожек) и эскалаторов, за исключением эскалаторов в метрополитенах» с 1 марта 2023 года вступают в силу изменения законодательства в части принятия решения о вводе лифтов в эксплуатацию, в том числе после их замены (модернизации). </a:t>
            </a:r>
            <a:endParaRPr lang="ru-RU" b="1" dirty="0" smtClean="0"/>
          </a:p>
          <a:p>
            <a:pPr algn="just"/>
            <a:endParaRPr lang="ru-RU" b="1" dirty="0"/>
          </a:p>
          <a:p>
            <a:pPr algn="just"/>
            <a:r>
              <a:rPr lang="ru-RU" b="1" dirty="0" smtClean="0"/>
              <a:t>С </a:t>
            </a:r>
            <a:r>
              <a:rPr lang="ru-RU" b="1" dirty="0"/>
              <a:t>1 марта 2023 органы </a:t>
            </a:r>
            <a:r>
              <a:rPr lang="ru-RU" b="1" dirty="0" err="1"/>
              <a:t>Ростехнадзора</a:t>
            </a:r>
            <a:r>
              <a:rPr lang="ru-RU" b="1" dirty="0"/>
              <a:t> прекращают оказание государственной услуги по вводу в эксплуатацию лифтов, подъемных платформ для инвалидов, пассажирских конвейеров (движущихся пешеходных дорожек) и эскалаторов, за исключением эскалаторов в метрополитенах (далее по тексту – объекты), после осуществления их монтажа в связи с заменой или модернизации. </a:t>
            </a:r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72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36512" y="-81976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06400" y="1576909"/>
            <a:ext cx="8342064" cy="3000821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 algn="ctr"/>
            <a:endParaRPr lang="ru-RU" sz="3200" b="1" dirty="0" smtClean="0"/>
          </a:p>
          <a:p>
            <a:pPr algn="ctr"/>
            <a:endParaRPr lang="ru-RU" sz="3200" b="1" dirty="0"/>
          </a:p>
          <a:p>
            <a:pPr algn="ctr"/>
            <a:endParaRPr lang="ru-RU" sz="3200" b="1" dirty="0" smtClean="0"/>
          </a:p>
          <a:p>
            <a:pPr algn="ctr"/>
            <a:endParaRPr lang="ru-RU" sz="3200" b="1" dirty="0"/>
          </a:p>
          <a:p>
            <a:pPr algn="ctr"/>
            <a:endParaRPr lang="ru-RU" sz="3200" b="1" dirty="0" smtClean="0"/>
          </a:p>
          <a:p>
            <a:pPr algn="ctr"/>
            <a:r>
              <a:rPr lang="ru-RU" sz="3200" b="1" dirty="0" smtClean="0"/>
              <a:t>СПАСИБО ЗА ВНИМАНИЕ! </a:t>
            </a:r>
            <a:endParaRPr lang="ru-RU" sz="3200" b="1" dirty="0"/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085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36512" y="-68328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6992" y="1942053"/>
            <a:ext cx="8342064" cy="356380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 algn="ctr">
              <a:lnSpc>
                <a:spcPct val="120000"/>
              </a:lnSpc>
              <a:tabLst>
                <a:tab pos="368300" algn="l"/>
                <a:tab pos="406400" algn="l"/>
              </a:tabLst>
              <a:defRPr/>
            </a:pPr>
            <a:r>
              <a:rPr lang="en-US" altLang="zh-CN" b="1" dirty="0">
                <a:solidFill>
                  <a:prstClr val="black"/>
                </a:solidFill>
                <a:cs typeface="Arial" charset="0"/>
              </a:rPr>
              <a:t>	</a:t>
            </a:r>
            <a:endParaRPr lang="ru-RU" altLang="zh-CN" sz="2400" b="1" dirty="0">
              <a:solidFill>
                <a:prstClr val="black"/>
              </a:solidFill>
              <a:cs typeface="Arial" charset="0"/>
            </a:endParaRPr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0232" y="1775730"/>
            <a:ext cx="843823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Технический регламент Таможенного союза «Безопасность лифтов» (ТР ТС 011/2011) вступил  в силу с 15 февраля 2013 года.</a:t>
            </a:r>
          </a:p>
          <a:p>
            <a:endParaRPr lang="ru-RU" b="1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/>
              <a:t>Постановлением </a:t>
            </a:r>
            <a:r>
              <a:rPr lang="ru-RU" sz="1600" dirty="0"/>
              <a:t>Правительства РФ от 13 мая 2013 года № 407 «Об уполномоченных органах Российской Федерации по обеспечению государственного контроля (надзора) за соблюдением требований технических регламентов Таможенного союза» </a:t>
            </a:r>
            <a:r>
              <a:rPr lang="ru-RU" sz="1600" dirty="0" smtClean="0"/>
              <a:t>установлено, что государственный </a:t>
            </a:r>
            <a:r>
              <a:rPr lang="ru-RU" sz="1600" dirty="0"/>
              <a:t>контроль (надзор) за соблюдением требований технического регламента Таможенного союза «Безопасность лифтов» в отношении лифтов и устройств безопасности лифтов на стадии эксплуатации осуществляется Федеральной службой по экологическому, технологическому и атомному </a:t>
            </a:r>
            <a:r>
              <a:rPr lang="ru-RU" sz="1600" dirty="0" smtClean="0"/>
              <a:t>надзору.</a:t>
            </a:r>
          </a:p>
          <a:p>
            <a:pPr algn="just"/>
            <a:endParaRPr lang="ru-RU" sz="16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/>
              <a:t>Федеральным </a:t>
            </a:r>
            <a:r>
              <a:rPr lang="ru-RU" sz="1600" dirty="0"/>
              <a:t>законом от 11.06.2021 № 170-ФЗ «О внесении изменений в отдельные законодательные акты Российской Федерации и с принятием Федерального закона от 31.07.2020 № 248-ФЗ «О государственном контроле (надзоре) и муниципальном контроле в Российской Федерации» </a:t>
            </a:r>
            <a:r>
              <a:rPr lang="ru-RU" sz="1600" b="1" dirty="0"/>
              <a:t>с 01.07.2021 </a:t>
            </a:r>
            <a:r>
              <a:rPr lang="ru-RU" sz="1600" dirty="0"/>
              <a:t>исключен государственный контроль (надзор) за соблюдением требований технических регламентов, в том числе технического регламента Таможенного союза «Безопасность лифтов» в отношении лифтов.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515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36512" y="-68328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6992" y="1942053"/>
            <a:ext cx="8342064" cy="356380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 algn="ctr">
              <a:lnSpc>
                <a:spcPct val="120000"/>
              </a:lnSpc>
              <a:tabLst>
                <a:tab pos="368300" algn="l"/>
                <a:tab pos="406400" algn="l"/>
              </a:tabLst>
              <a:defRPr/>
            </a:pPr>
            <a:r>
              <a:rPr lang="en-US" altLang="zh-CN" b="1" dirty="0">
                <a:solidFill>
                  <a:prstClr val="black"/>
                </a:solidFill>
                <a:cs typeface="Arial" charset="0"/>
              </a:rPr>
              <a:t>	</a:t>
            </a:r>
            <a:endParaRPr lang="ru-RU" altLang="zh-CN" sz="2400" b="1" dirty="0">
              <a:solidFill>
                <a:prstClr val="black"/>
              </a:solidFill>
              <a:cs typeface="Arial" charset="0"/>
            </a:endParaRPr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0472" y="1519741"/>
            <a:ext cx="84382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/>
              <a:t>«Правила организации безопасного использования и содержания лифтов, подъемных платформ для инвалидов, пассажирских конвейеров (движущихся пешеходных дорожек) и эскалаторов, за исключением эскалаторов в метрополитенах», утв. постановлением Правительства Российской Федерации от 24.06.2017 № </a:t>
            </a:r>
            <a:r>
              <a:rPr lang="ru-RU" b="1" dirty="0" smtClean="0"/>
              <a:t>743, вступили в </a:t>
            </a:r>
            <a:r>
              <a:rPr lang="ru-RU" b="1" dirty="0"/>
              <a:t>законную силу с 30 августа 2017 </a:t>
            </a:r>
            <a:r>
              <a:rPr lang="ru-RU" b="1" dirty="0" smtClean="0"/>
              <a:t>года. </a:t>
            </a:r>
          </a:p>
          <a:p>
            <a:pPr algn="just"/>
            <a:r>
              <a:rPr lang="ru-RU" sz="1600" dirty="0" smtClean="0"/>
              <a:t>В </a:t>
            </a:r>
            <a:r>
              <a:rPr lang="ru-RU" sz="1600" dirty="0"/>
              <a:t>Российской Федерации не был определен орган, уполномоченный на осуществление государственного контроля (надзора) за соблюдением требований Правил</a:t>
            </a:r>
            <a:r>
              <a:rPr lang="ru-RU" sz="1600" dirty="0" smtClean="0"/>
              <a:t>.</a:t>
            </a:r>
            <a:endParaRPr lang="ru-RU" sz="1600" dirty="0"/>
          </a:p>
          <a:p>
            <a:r>
              <a:rPr lang="ru-RU" sz="1600" b="1" dirty="0"/>
              <a:t>В рамках реализации положений Постановления Правительства РФ от 24.06.2017 № 743 Северо-Западное управление </a:t>
            </a:r>
            <a:r>
              <a:rPr lang="ru-RU" sz="1600" b="1" dirty="0" err="1"/>
              <a:t>Ростехнадзора</a:t>
            </a:r>
            <a:r>
              <a:rPr lang="ru-RU" sz="1600" b="1" dirty="0"/>
              <a:t> осуществляет: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 </a:t>
            </a:r>
            <a:r>
              <a:rPr lang="ru-RU" sz="1600" dirty="0"/>
              <a:t>оказание государственной услуги по вводу лифтов в эксплуатацию после монтажа в связи с заменой или установкой во введенном в эксплуатацию здании или сооружении, а также после </a:t>
            </a:r>
            <a:r>
              <a:rPr lang="ru-RU" sz="1600" dirty="0" smtClean="0"/>
              <a:t>модернизации;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прием и учет уведомлений о начале осуществления предпринимательской деятельности по монтажу, демонтажу, эксплуатации, в том числе обслуживанию и ремонту </a:t>
            </a:r>
            <a:r>
              <a:rPr lang="ru-RU" sz="1600" dirty="0" smtClean="0"/>
              <a:t>объектов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ведения </a:t>
            </a:r>
            <a:r>
              <a:rPr lang="ru-RU" sz="1600" dirty="0"/>
              <a:t>реестра лифтов, подъемных платформ для инвалидов, пассажирских конвейеров (движущихся пешеходных дорожек) и эскалаторов, за исключением эскалаторов в метрополитенах </a:t>
            </a:r>
            <a:endParaRPr lang="ru-RU" sz="1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699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-26742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4280470653"/>
              </p:ext>
            </p:extLst>
          </p:nvPr>
        </p:nvGraphicFramePr>
        <p:xfrm>
          <a:off x="-22222" y="1700808"/>
          <a:ext cx="8482654" cy="4415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3596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-26742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2463075664"/>
              </p:ext>
            </p:extLst>
          </p:nvPr>
        </p:nvGraphicFramePr>
        <p:xfrm>
          <a:off x="366141" y="1815858"/>
          <a:ext cx="8482654" cy="4565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9870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-26742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2024063615"/>
              </p:ext>
            </p:extLst>
          </p:nvPr>
        </p:nvGraphicFramePr>
        <p:xfrm>
          <a:off x="231245" y="1716791"/>
          <a:ext cx="8482654" cy="4336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4600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-26742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474452145"/>
              </p:ext>
            </p:extLst>
          </p:nvPr>
        </p:nvGraphicFramePr>
        <p:xfrm>
          <a:off x="-22222" y="1577975"/>
          <a:ext cx="8866854" cy="465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3030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-26742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2891100240"/>
              </p:ext>
            </p:extLst>
          </p:nvPr>
        </p:nvGraphicFramePr>
        <p:xfrm>
          <a:off x="310232" y="1587081"/>
          <a:ext cx="8482654" cy="4336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4935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-26742"/>
            <a:ext cx="9144000" cy="6858000"/>
          </a:xfrm>
          <a:custGeom>
            <a:avLst/>
            <a:gdLst>
              <a:gd name="connsiteX0" fmla="*/ 0 w 9144000"/>
              <a:gd name="connsiteY0" fmla="*/ 6858000 h 6858000"/>
              <a:gd name="connsiteX1" fmla="*/ 9144000 w 9144000"/>
              <a:gd name="connsiteY1" fmla="*/ 6858000 h 6858000"/>
              <a:gd name="connsiteX2" fmla="*/ 9144000 w 9144000"/>
              <a:gd name="connsiteY2" fmla="*/ 0 h 6858000"/>
              <a:gd name="connsiteX3" fmla="*/ 0 w 9144000"/>
              <a:gd name="connsiteY3" fmla="*/ 0 h 6858000"/>
              <a:gd name="connsiteX4" fmla="*/ 0 w 9144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solidFill>
                <a:prstClr val="white"/>
              </a:solidFill>
            </a:endParaRPr>
          </a:p>
        </p:txBody>
      </p:sp>
      <p:pic>
        <p:nvPicPr>
          <p:cNvPr id="1044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2" y="6040578"/>
            <a:ext cx="8534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1052513"/>
            <a:ext cx="9144000" cy="441325"/>
            <a:chOff x="0" y="634"/>
            <a:chExt cx="5760" cy="278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ru-RU" altLang="ru-RU" sz="1400">
                <a:latin typeface="Arial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7584" y="12480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Федеральная служба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экологическому, технологическому и атомному надзору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1" lang="ru-RU" alt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Северо-Западное управление</a:t>
            </a:r>
          </a:p>
        </p:txBody>
      </p:sp>
      <p:pic>
        <p:nvPicPr>
          <p:cNvPr id="13" name="Picture 2" descr="Федеральная служба по экологическому, технологическому и атомному надзору 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650"/>
            <a:ext cx="11620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498925198"/>
              </p:ext>
            </p:extLst>
          </p:nvPr>
        </p:nvGraphicFramePr>
        <p:xfrm>
          <a:off x="-22222" y="1493838"/>
          <a:ext cx="8866854" cy="4743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7385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>
            <a:alpha val="100000"/>
          </a:srgbClr>
        </a:solidFill>
        <a:ln w="12700">
          <a:solidFill>
            <a:srgbClr val="000000">
              <a:alpha val="0"/>
            </a:srgbClr>
          </a:solidFill>
          <a:prstDash val="solid"/>
        </a:ln>
      </a:spPr>
      <a:bodyPr anchor="ctr"/>
      <a:lstStyle>
        <a:defPPr algn="ctr">
          <a:defRPr dirty="0">
            <a:solidFill>
              <a:prstClr val="white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2877</TotalTime>
  <Words>1023</Words>
  <Application>Microsoft Office PowerPoint</Application>
  <PresentationFormat>Экран (4:3)</PresentationFormat>
  <Paragraphs>148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Михайлова Ирина Сергеевна</dc:creator>
  <cp:lastModifiedBy>Козлов Дмитрий Анатольевич</cp:lastModifiedBy>
  <cp:revision>476</cp:revision>
  <cp:lastPrinted>2022-11-15T13:27:12Z</cp:lastPrinted>
  <dcterms:created xsi:type="dcterms:W3CDTF">2014-12-09T06:57:46Z</dcterms:created>
  <dcterms:modified xsi:type="dcterms:W3CDTF">2023-02-08T10:13:44Z</dcterms:modified>
</cp:coreProperties>
</file>