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341" r:id="rId3"/>
    <p:sldId id="342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45" r:id="rId12"/>
    <p:sldId id="346" r:id="rId13"/>
    <p:sldId id="347" r:id="rId14"/>
    <p:sldId id="348" r:id="rId15"/>
    <p:sldId id="356" r:id="rId16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объектов (всего): 81707 объектов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объектов (всего):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Лифты</c:v>
                </c:pt>
                <c:pt idx="1">
                  <c:v>Подъемные платформы для инвалидов</c:v>
                </c:pt>
                <c:pt idx="2">
                  <c:v>Эскалаторы вне метрополитенов</c:v>
                </c:pt>
                <c:pt idx="3">
                  <c:v>Пассажирские конвейеры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78248</c:v>
                </c:pt>
                <c:pt idx="1">
                  <c:v>1917</c:v>
                </c:pt>
                <c:pt idx="2">
                  <c:v>1379</c:v>
                </c:pt>
                <c:pt idx="3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68384"/>
        <c:axId val="174007040"/>
        <c:axId val="0"/>
      </c:bar3DChart>
      <c:catAx>
        <c:axId val="1739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007040"/>
        <c:crosses val="autoZero"/>
        <c:auto val="1"/>
        <c:lblAlgn val="ctr"/>
        <c:lblOffset val="100"/>
        <c:noMultiLvlLbl val="0"/>
      </c:catAx>
      <c:valAx>
        <c:axId val="1740070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39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+mn-lt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 </a:t>
            </a:r>
            <a:r>
              <a:rPr lang="ru-RU" dirty="0" smtClean="0"/>
              <a:t>объектов по регионам  </a:t>
            </a:r>
            <a:r>
              <a:rPr lang="ru-RU" dirty="0"/>
              <a:t>(всего): 81707 </a:t>
            </a:r>
            <a:r>
              <a:rPr lang="ru-RU" dirty="0" smtClean="0"/>
              <a:t>объектов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лифтов по регионам:</c:v>
                </c:pt>
              </c:strCache>
            </c:strRef>
          </c:tx>
          <c:spPr>
            <a:solidFill>
              <a:srgbClr val="7030A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Санкт-Петербург</c:v>
                </c:pt>
                <c:pt idx="1">
                  <c:v>Ленинградская область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Республика Карелия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57903</c:v>
                </c:pt>
                <c:pt idx="1">
                  <c:v>7303</c:v>
                </c:pt>
                <c:pt idx="2">
                  <c:v>2976</c:v>
                </c:pt>
                <c:pt idx="3">
                  <c:v>3734</c:v>
                </c:pt>
                <c:pt idx="4">
                  <c:v>1776</c:v>
                </c:pt>
                <c:pt idx="5">
                  <c:v>1800</c:v>
                </c:pt>
                <c:pt idx="6">
                  <c:v>2724</c:v>
                </c:pt>
                <c:pt idx="7">
                  <c:v>1870</c:v>
                </c:pt>
                <c:pt idx="8">
                  <c:v>1621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182592"/>
        <c:axId val="175184128"/>
        <c:axId val="0"/>
      </c:bar3DChart>
      <c:catAx>
        <c:axId val="1751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184128"/>
        <c:crosses val="autoZero"/>
        <c:auto val="1"/>
        <c:lblAlgn val="ctr"/>
        <c:lblOffset val="100"/>
        <c:noMultiLvlLbl val="0"/>
      </c:catAx>
      <c:valAx>
        <c:axId val="175184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518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+mn-lt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Количество  лифтов (всего): 78248 лифтов</a:t>
            </a:r>
          </a:p>
        </c:rich>
      </c:tx>
      <c:layout>
        <c:manualLayout>
          <c:xMode val="edge"/>
          <c:yMode val="edge"/>
          <c:x val="0.3074448162096438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лифтов по регионам: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Санкт-Петербург</c:v>
                </c:pt>
                <c:pt idx="1">
                  <c:v>Ленинградская область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Республика Карелия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55254</c:v>
                </c:pt>
                <c:pt idx="1">
                  <c:v>6981</c:v>
                </c:pt>
                <c:pt idx="2">
                  <c:v>2922</c:v>
                </c:pt>
                <c:pt idx="3">
                  <c:v>3640</c:v>
                </c:pt>
                <c:pt idx="4">
                  <c:v>1714</c:v>
                </c:pt>
                <c:pt idx="5">
                  <c:v>1736</c:v>
                </c:pt>
                <c:pt idx="6">
                  <c:v>2680</c:v>
                </c:pt>
                <c:pt idx="7">
                  <c:v>1808</c:v>
                </c:pt>
                <c:pt idx="8">
                  <c:v>1513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492864"/>
        <c:axId val="147494400"/>
        <c:axId val="0"/>
      </c:bar3DChart>
      <c:catAx>
        <c:axId val="14749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494400"/>
        <c:crosses val="autoZero"/>
        <c:auto val="1"/>
        <c:lblAlgn val="ctr"/>
        <c:lblOffset val="100"/>
        <c:noMultiLvlLbl val="0"/>
      </c:catAx>
      <c:valAx>
        <c:axId val="147494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749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latin typeface="+mn-lt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Количество </a:t>
            </a:r>
            <a:r>
              <a:rPr lang="ru-RU" sz="1800" dirty="0" smtClean="0"/>
              <a:t> пассажирских конвейеров (всего): 163 </a:t>
            </a:r>
            <a:r>
              <a:rPr lang="ru-RU" sz="1800" b="1" i="0" u="none" strike="noStrike" baseline="0" dirty="0" smtClean="0">
                <a:effectLst/>
              </a:rPr>
              <a:t>пассажирских конвейера</a:t>
            </a:r>
            <a:endParaRPr lang="ru-RU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680196315917163E-2"/>
          <c:y val="0.17976055391571807"/>
          <c:w val="0.89982828487404998"/>
          <c:h val="0.396203794660055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лифтов по регионам: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Санкт-Петербург</c:v>
                </c:pt>
                <c:pt idx="1">
                  <c:v>Ленинградская область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Республика Карелия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96</c:v>
                </c:pt>
                <c:pt idx="1">
                  <c:v>13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28</c:v>
                </c:pt>
                <c:pt idx="7">
                  <c:v>4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667840"/>
        <c:axId val="173669376"/>
        <c:axId val="0"/>
      </c:bar3DChart>
      <c:catAx>
        <c:axId val="17366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669376"/>
        <c:crosses val="autoZero"/>
        <c:auto val="1"/>
        <c:lblAlgn val="ctr"/>
        <c:lblOffset val="100"/>
        <c:noMultiLvlLbl val="0"/>
      </c:catAx>
      <c:valAx>
        <c:axId val="173669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366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n-lt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Количество </a:t>
            </a:r>
            <a:r>
              <a:rPr lang="ru-RU" sz="1800" dirty="0" smtClean="0"/>
              <a:t> подъемных платформ для инвалидов (всего): 1917 </a:t>
            </a:r>
            <a:r>
              <a:rPr lang="ru-RU" sz="1800" b="1" i="0" u="none" strike="noStrike" baseline="0" dirty="0" smtClean="0">
                <a:effectLst/>
              </a:rPr>
              <a:t>подъемных платформ для инвалидов</a:t>
            </a:r>
            <a:endParaRPr lang="ru-RU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429785064910111E-2"/>
          <c:y val="0.17576559452145529"/>
          <c:w val="0.91507304199841233"/>
          <c:h val="0.432679849503302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лифтов по регионам:</c:v>
                </c:pt>
              </c:strCache>
            </c:strRef>
          </c:tx>
          <c:spPr>
            <a:solidFill>
              <a:srgbClr val="FFFF0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Санкт-Петербург</c:v>
                </c:pt>
                <c:pt idx="1">
                  <c:v>Ленинградская область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Республика Карелия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1478</c:v>
                </c:pt>
                <c:pt idx="1">
                  <c:v>247</c:v>
                </c:pt>
                <c:pt idx="2">
                  <c:v>12</c:v>
                </c:pt>
                <c:pt idx="3">
                  <c:v>35</c:v>
                </c:pt>
                <c:pt idx="4">
                  <c:v>27</c:v>
                </c:pt>
                <c:pt idx="5">
                  <c:v>4</c:v>
                </c:pt>
                <c:pt idx="6">
                  <c:v>16</c:v>
                </c:pt>
                <c:pt idx="7">
                  <c:v>32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328000"/>
        <c:axId val="147333888"/>
        <c:axId val="0"/>
      </c:bar3DChart>
      <c:catAx>
        <c:axId val="1473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333888"/>
        <c:crosses val="autoZero"/>
        <c:auto val="1"/>
        <c:lblAlgn val="ctr"/>
        <c:lblOffset val="100"/>
        <c:noMultiLvlLbl val="0"/>
      </c:catAx>
      <c:valAx>
        <c:axId val="147333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732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n-lt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 эскалаторов вне метрополитенов (всего): 1379 эскалаторов вне метрополитенов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50382415692068E-2"/>
          <c:y val="0.19333362004303176"/>
          <c:w val="0.91507304199841233"/>
          <c:h val="0.422131547161325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лифтов по регионам: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Санкт-Петербург</c:v>
                </c:pt>
                <c:pt idx="1">
                  <c:v>Ленинградская область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Республика Карелия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1075</c:v>
                </c:pt>
                <c:pt idx="1">
                  <c:v>62</c:v>
                </c:pt>
                <c:pt idx="2">
                  <c:v>38</c:v>
                </c:pt>
                <c:pt idx="3">
                  <c:v>57</c:v>
                </c:pt>
                <c:pt idx="4">
                  <c:v>32</c:v>
                </c:pt>
                <c:pt idx="5">
                  <c:v>54</c:v>
                </c:pt>
                <c:pt idx="6">
                  <c:v>0</c:v>
                </c:pt>
                <c:pt idx="7">
                  <c:v>26</c:v>
                </c:pt>
                <c:pt idx="8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27328"/>
        <c:axId val="5042176"/>
        <c:axId val="0"/>
      </c:bar3DChart>
      <c:catAx>
        <c:axId val="502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2176"/>
        <c:crosses val="autoZero"/>
        <c:auto val="1"/>
        <c:lblAlgn val="ctr"/>
        <c:lblOffset val="100"/>
        <c:noMultiLvlLbl val="0"/>
      </c:catAx>
      <c:valAx>
        <c:axId val="5042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0273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+mn-lt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6832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942053"/>
            <a:ext cx="8532948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0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sz="2400" b="1" dirty="0" smtClean="0">
                <a:solidFill>
                  <a:prstClr val="black"/>
                </a:solidFill>
                <a:cs typeface="Arial" charset="0"/>
              </a:rPr>
              <a:t>Требования </a:t>
            </a:r>
            <a:r>
              <a:rPr lang="ru-RU" altLang="zh-CN" sz="2400" b="1" dirty="0">
                <a:solidFill>
                  <a:prstClr val="black"/>
                </a:solidFill>
                <a:cs typeface="Arial" charset="0"/>
              </a:rPr>
              <a:t>в области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метрополитенах. Новое в </a:t>
            </a:r>
            <a:r>
              <a:rPr lang="ru-RU" altLang="zh-CN" sz="2400" b="1" dirty="0" smtClean="0">
                <a:solidFill>
                  <a:prstClr val="black"/>
                </a:solidFill>
                <a:cs typeface="Arial" charset="0"/>
              </a:rPr>
              <a:t>законодательстве.</a:t>
            </a:r>
            <a:endParaRPr lang="ru-RU" altLang="zh-CN" sz="2400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540" y="530213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Докладчик: начальник отдела по надзору за подъемными сооружениями Северо-Западного управления </a:t>
            </a:r>
            <a:r>
              <a:rPr lang="ru-RU" b="1" dirty="0" err="1" smtClean="0"/>
              <a:t>Ростехнадзора</a:t>
            </a:r>
            <a:r>
              <a:rPr lang="ru-RU" b="1" dirty="0" smtClean="0"/>
              <a:t> Кирьянов В.И.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44444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036569"/>
              </p:ext>
            </p:extLst>
          </p:nvPr>
        </p:nvGraphicFramePr>
        <p:xfrm>
          <a:off x="107504" y="2247981"/>
          <a:ext cx="8856983" cy="3792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869216"/>
                <a:gridCol w="672683"/>
                <a:gridCol w="821068"/>
                <a:gridCol w="791391"/>
                <a:gridCol w="725441"/>
                <a:gridCol w="936479"/>
                <a:gridCol w="672683"/>
                <a:gridCol w="712252"/>
                <a:gridCol w="817771"/>
                <a:gridCol w="685871"/>
              </a:tblGrid>
              <a:tr h="7498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Северо-Западное управление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Санкт-Петербург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Ленинградская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Архангельская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Вологодская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Калининградская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Республика Карелия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Мурманская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Новгородская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Псковская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01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Лифты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2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Пассажирские конвейеры (движущиеся пешеходные дорожки)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749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Подъемные платформы для инвалидов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749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Эскалаторы вне метрополитенов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3508" y="1656867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Количество объектов, введенных в эксплуатацию в 2022 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39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992" y="1942053"/>
            <a:ext cx="8342064" cy="364715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r>
              <a:rPr lang="ru-RU" b="1" dirty="0"/>
              <a:t>К основным нарушениям, выявленным при проведении контрольных осмотров и препятствующие вводу в эксплуатацию, относятся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в </a:t>
            </a:r>
            <a:r>
              <a:rPr lang="ru-RU" b="1" dirty="0"/>
              <a:t>полном объеме не устраняются дефекты, выявленные аккредитованной испытательной лабораторией (центром) при проведении технического освидетельствования лифта и указанные в акте выявленных несоответствий лифта</a:t>
            </a:r>
            <a:r>
              <a:rPr lang="ru-RU" b="1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отсутствие </a:t>
            </a:r>
            <a:r>
              <a:rPr lang="ru-RU" b="1" dirty="0"/>
              <a:t>у владельца квалифицированного персонала - лиц, ответственных за организацию эксплуатации объекта, диспетчеров, </a:t>
            </a:r>
            <a:r>
              <a:rPr lang="ru-RU" b="1" dirty="0" smtClean="0"/>
              <a:t>операторов; </a:t>
            </a:r>
          </a:p>
          <a:p>
            <a:pPr marL="285750" indent="-285750">
              <a:buFontTx/>
              <a:buChar char="-"/>
            </a:pP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не </a:t>
            </a:r>
            <a:r>
              <a:rPr lang="ru-RU" b="1" dirty="0"/>
              <a:t>обеспечивается контроль за работой объекта, а также не организованы обслуживание и ремонт системы диспетчерского (операторского) контроля.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472" y="1519741"/>
            <a:ext cx="843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4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4456" y="1704407"/>
            <a:ext cx="8342064" cy="3093154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just"/>
            <a:r>
              <a:rPr lang="ru-RU" b="1" dirty="0"/>
              <a:t>Проблемным вопросом остается приведение лифтов на соответствие требованиям  Технического регламента Таможенного союза «Безопасность лифтов» до 15 февраля 2025 года. </a:t>
            </a:r>
            <a:endParaRPr lang="ru-RU" b="1" dirty="0" smtClean="0"/>
          </a:p>
          <a:p>
            <a:endParaRPr lang="ru-RU" b="1" dirty="0"/>
          </a:p>
          <a:p>
            <a:pPr algn="just"/>
            <a:r>
              <a:rPr lang="ru-RU" dirty="0"/>
              <a:t>В соответствии с пунктом 5.5 статьи 6 технического регламента Таможенного союза «Безопасность лифтов», а также с учетом Решения Совета Евразийской экономической комиссии от 19 декабря 2019 года № 112, не позднее 15 февраля 2025 года все лифты, отработавшие назначенный срок службы, должны быть приведены в соответствие с требованиями Технического регламента путем проведения их замены или модернизации</a:t>
            </a:r>
            <a:r>
              <a:rPr lang="ru-RU" dirty="0" smtClean="0"/>
              <a:t>.</a:t>
            </a:r>
          </a:p>
          <a:p>
            <a:endParaRPr lang="ru-RU" b="1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472" y="1519741"/>
            <a:ext cx="843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0776" y="2280665"/>
            <a:ext cx="8342064" cy="2539157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endParaRPr lang="ru-RU" b="1" dirty="0"/>
          </a:p>
          <a:p>
            <a:pPr algn="just"/>
            <a:r>
              <a:rPr lang="ru-RU" b="1" dirty="0"/>
              <a:t>В Санкт-Петербурге на учет в Северо-Западном управлении </a:t>
            </a:r>
            <a:r>
              <a:rPr lang="ru-RU" b="1" dirty="0" err="1"/>
              <a:t>Ростехнадзора</a:t>
            </a:r>
            <a:r>
              <a:rPr lang="ru-RU" b="1" dirty="0"/>
              <a:t> поставлено 55254 лифтов, из которых по состоянию на начало 2023 года 8350 отработали назначенный срок службы (25 лет со дня ввода лифта в эксплуатацию</a:t>
            </a:r>
            <a:r>
              <a:rPr lang="ru-RU" b="1" dirty="0" smtClean="0"/>
              <a:t>).</a:t>
            </a:r>
          </a:p>
          <a:p>
            <a:pPr algn="just"/>
            <a:endParaRPr lang="ru-RU" b="1" dirty="0"/>
          </a:p>
          <a:p>
            <a:pPr algn="just"/>
            <a:endParaRPr lang="ru-RU" b="1" dirty="0" smtClean="0"/>
          </a:p>
          <a:p>
            <a:pPr algn="just"/>
            <a:r>
              <a:rPr lang="ru-RU" b="1" dirty="0"/>
              <a:t> По Ленинградской области это показатель лучше, из 6981 находящихся на учете лифтов по состоянию на начало 2023 года 270 отработали назначенный срок службы (25 лет со дня ввода лифта в эксплуатацию).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472" y="1519741"/>
            <a:ext cx="843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4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1576909"/>
            <a:ext cx="8342064" cy="4201150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just"/>
            <a:r>
              <a:rPr lang="ru-RU" b="1" u="sng" dirty="0" smtClean="0"/>
              <a:t>Новое </a:t>
            </a:r>
            <a:r>
              <a:rPr lang="ru-RU" b="1" u="sng" dirty="0"/>
              <a:t>в </a:t>
            </a:r>
            <a:r>
              <a:rPr lang="ru-RU" b="1" u="sng" dirty="0" smtClean="0"/>
              <a:t>законодательстве: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В связи с принятием постановления Правительства Российской Федерации от 30 ноября 2022 г. № 2166 «О внесении изменений в Правила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метрополитенах» с 1 марта 2023 года вступают в силу изменения законодательства в части принятия решения о вводе лифтов в эксплуатацию, в том числе после их замены (модернизации). </a:t>
            </a:r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С </a:t>
            </a:r>
            <a:r>
              <a:rPr lang="ru-RU" b="1" dirty="0"/>
              <a:t>1 марта 2023 органы </a:t>
            </a:r>
            <a:r>
              <a:rPr lang="ru-RU" b="1" dirty="0" err="1"/>
              <a:t>Ростехнадзора</a:t>
            </a:r>
            <a:r>
              <a:rPr lang="ru-RU" b="1" dirty="0"/>
              <a:t> прекращают оказание государственной услуги по вводу в эксплуатацию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 (далее по тексту – объекты), после осуществления их монтажа в связи с заменой или модернизации. 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1576909"/>
            <a:ext cx="8342064" cy="3000821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СПАСИБО ЗА ВНИМАНИЕ! </a:t>
            </a:r>
            <a:endParaRPr lang="ru-RU" sz="3200" b="1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8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6832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992" y="1942053"/>
            <a:ext cx="8342064" cy="356380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0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endParaRPr lang="ru-RU" altLang="zh-CN" sz="2400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232" y="1775730"/>
            <a:ext cx="843823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Технический регламент Таможенного союза «Безопасность лифтов» (ТР ТС 011/2011) вступил  в силу с 15 февраля 2013 года.</a:t>
            </a:r>
          </a:p>
          <a:p>
            <a:endParaRPr lang="ru-RU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Постановлением </a:t>
            </a:r>
            <a:r>
              <a:rPr lang="ru-RU" sz="1600" dirty="0"/>
              <a:t>Правительства РФ от 13 мая 2013 года № 407 «Об уполномоченных органах Российской Федерации по обеспечению государственного контроля (надзора) за соблюдением требований технических регламентов Таможенного союза» </a:t>
            </a:r>
            <a:r>
              <a:rPr lang="ru-RU" sz="1600" dirty="0" smtClean="0"/>
              <a:t>установлено, что государственный </a:t>
            </a:r>
            <a:r>
              <a:rPr lang="ru-RU" sz="1600" dirty="0"/>
              <a:t>контроль (надзор) за соблюдением требований технического регламента Таможенного союза «Безопасность лифтов» в отношении лифтов и устройств безопасности лифтов на стадии эксплуатации осуществляется Федеральной службой по экологическому, технологическому и атомному </a:t>
            </a:r>
            <a:r>
              <a:rPr lang="ru-RU" sz="1600" dirty="0" smtClean="0"/>
              <a:t>надзору.</a:t>
            </a:r>
          </a:p>
          <a:p>
            <a:pPr algn="just"/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Федеральным </a:t>
            </a:r>
            <a:r>
              <a:rPr lang="ru-RU" sz="1600" dirty="0"/>
              <a:t>законом от 11.06.2021 № 170-ФЗ «О внесении изменений в отдельные законодательные акты Российской Федерации и с принятием Федерального закона от 31.07.2020 № 248-ФЗ «О государственном контроле (надзоре) и муниципальном контроле в Российской Федерации» </a:t>
            </a:r>
            <a:r>
              <a:rPr lang="ru-RU" sz="1600" b="1" dirty="0"/>
              <a:t>с 01.07.2021 </a:t>
            </a:r>
            <a:r>
              <a:rPr lang="ru-RU" sz="1600" dirty="0"/>
              <a:t>исключен государственный контроль (надзор) за соблюдением требований технических регламентов, в том числе технического регламента Таможенного союза «Безопасность лифтов» в отношении лифтов.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1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6832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992" y="1942053"/>
            <a:ext cx="8342064" cy="356380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0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endParaRPr lang="ru-RU" altLang="zh-CN" sz="2400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472" y="1519741"/>
            <a:ext cx="84382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«Правила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метрополитенах», утв. постановлением Правительства Российской Федерации от 24.06.2017 № </a:t>
            </a:r>
            <a:r>
              <a:rPr lang="ru-RU" b="1" dirty="0" smtClean="0"/>
              <a:t>743, вступили в </a:t>
            </a:r>
            <a:r>
              <a:rPr lang="ru-RU" b="1" dirty="0"/>
              <a:t>законную силу с 30 августа 2017 </a:t>
            </a:r>
            <a:r>
              <a:rPr lang="ru-RU" b="1" dirty="0" smtClean="0"/>
              <a:t>года. </a:t>
            </a:r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Российской Федерации не был определен орган, уполномоченный на осуществление государственного контроля (надзора) за соблюдением требований Правил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b="1" dirty="0"/>
              <a:t>В рамках реализации положений Постановления Правительства РФ от 24.06.2017 № 743 Северо-Западное управление </a:t>
            </a:r>
            <a:r>
              <a:rPr lang="ru-RU" sz="1600" b="1" dirty="0" err="1"/>
              <a:t>Ростехнадзора</a:t>
            </a:r>
            <a:r>
              <a:rPr lang="ru-RU" sz="1600" b="1" dirty="0"/>
              <a:t> осуществляет: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/>
              <a:t>оказание государственной услуги по вводу лифтов в эксплуатацию после монтажа в связи с заменой или установкой во введенном в эксплуатацию здании или сооружении, а также после </a:t>
            </a:r>
            <a:r>
              <a:rPr lang="ru-RU" sz="1600" dirty="0" smtClean="0"/>
              <a:t>модернизации;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прием и учет уведомлений о начале осуществления предпринимательской деятельности по монтажу, демонтажу, эксплуатации, в том числе обслуживанию и ремонту </a:t>
            </a:r>
            <a:r>
              <a:rPr lang="ru-RU" sz="1600" dirty="0" smtClean="0"/>
              <a:t>объектов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ведения </a:t>
            </a:r>
            <a:r>
              <a:rPr lang="ru-RU" sz="1600" dirty="0"/>
              <a:t>реестра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 </a:t>
            </a:r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9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80470653"/>
              </p:ext>
            </p:extLst>
          </p:nvPr>
        </p:nvGraphicFramePr>
        <p:xfrm>
          <a:off x="-22222" y="1700808"/>
          <a:ext cx="8482654" cy="441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59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63075664"/>
              </p:ext>
            </p:extLst>
          </p:nvPr>
        </p:nvGraphicFramePr>
        <p:xfrm>
          <a:off x="366141" y="1815858"/>
          <a:ext cx="8482654" cy="456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87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024063615"/>
              </p:ext>
            </p:extLst>
          </p:nvPr>
        </p:nvGraphicFramePr>
        <p:xfrm>
          <a:off x="231245" y="1716791"/>
          <a:ext cx="8482654" cy="433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60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74452145"/>
              </p:ext>
            </p:extLst>
          </p:nvPr>
        </p:nvGraphicFramePr>
        <p:xfrm>
          <a:off x="-22222" y="1577975"/>
          <a:ext cx="8866854" cy="465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03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891100240"/>
              </p:ext>
            </p:extLst>
          </p:nvPr>
        </p:nvGraphicFramePr>
        <p:xfrm>
          <a:off x="310232" y="1587081"/>
          <a:ext cx="8482654" cy="433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93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98925198"/>
              </p:ext>
            </p:extLst>
          </p:nvPr>
        </p:nvGraphicFramePr>
        <p:xfrm>
          <a:off x="-22222" y="1493838"/>
          <a:ext cx="8866854" cy="474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38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>
            <a:alpha val="100000"/>
          </a:srgb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anchor="ctr"/>
      <a:lstStyle>
        <a:defPPr algn="ctr">
          <a:defRPr dirty="0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1023</Words>
  <Application>Microsoft Office PowerPoint</Application>
  <PresentationFormat>Экран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Козлов Дмитрий Анатольевич</cp:lastModifiedBy>
  <cp:revision>476</cp:revision>
  <cp:lastPrinted>2022-11-15T13:27:12Z</cp:lastPrinted>
  <dcterms:created xsi:type="dcterms:W3CDTF">2014-12-09T06:57:46Z</dcterms:created>
  <dcterms:modified xsi:type="dcterms:W3CDTF">2023-02-08T10:13:44Z</dcterms:modified>
</cp:coreProperties>
</file>